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7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8560" y="223520"/>
            <a:ext cx="678687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2460" marR="5080" indent="-1889760">
              <a:lnSpc>
                <a:spcPct val="100000"/>
              </a:lnSpc>
              <a:spcBef>
                <a:spcPts val="100"/>
              </a:spcBef>
            </a:pPr>
            <a:r>
              <a:rPr sz="4000" u="heavy" spc="-10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BIOTOP</a:t>
            </a:r>
            <a:r>
              <a:rPr sz="4000" u="heavy" spc="-30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 </a:t>
            </a:r>
            <a:r>
              <a:rPr sz="4000" u="heavy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I</a:t>
            </a:r>
            <a:r>
              <a:rPr sz="4000" u="heavy" spc="-25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 </a:t>
            </a:r>
            <a:r>
              <a:rPr sz="4000" u="heavy" spc="-10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BIOCENOZA</a:t>
            </a:r>
            <a:r>
              <a:rPr sz="4000" u="heavy" spc="-50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 </a:t>
            </a:r>
            <a:r>
              <a:rPr sz="4000" u="heavy" spc="-5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ČINE </a:t>
            </a:r>
            <a:r>
              <a:rPr sz="4000" u="none" spc="-1100" dirty="0">
                <a:solidFill>
                  <a:srgbClr val="A40020"/>
                </a:solidFill>
              </a:rPr>
              <a:t> </a:t>
            </a:r>
            <a:r>
              <a:rPr sz="4000" u="heavy" spc="-10" dirty="0">
                <a:solidFill>
                  <a:srgbClr val="A40020"/>
                </a:solidFill>
                <a:uFill>
                  <a:solidFill>
                    <a:srgbClr val="A40020"/>
                  </a:solidFill>
                </a:uFill>
              </a:rPr>
              <a:t>EKOSISTEM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38962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EKOSISTEM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JE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JEDINSTVO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BIOTOPA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BIOCENOZE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3213100"/>
            <a:ext cx="3371850" cy="26187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3120" y="2063242"/>
            <a:ext cx="4038600" cy="3156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0650" y="1296669"/>
            <a:ext cx="6362700" cy="415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310" y="558800"/>
            <a:ext cx="5956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ENERGIJA</a:t>
            </a:r>
            <a:r>
              <a:rPr sz="3600" spc="-55" dirty="0"/>
              <a:t> </a:t>
            </a:r>
            <a:r>
              <a:rPr sz="3600" dirty="0"/>
              <a:t>U</a:t>
            </a:r>
            <a:r>
              <a:rPr sz="3600" spc="-45" dirty="0"/>
              <a:t> </a:t>
            </a:r>
            <a:r>
              <a:rPr sz="3600" spc="-10" dirty="0"/>
              <a:t>EKOSISTEMU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770631" cy="415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03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ENERGIJA</a:t>
            </a:r>
            <a:r>
              <a:rPr sz="2400" b="1" spc="-9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PROTIČE </a:t>
            </a:r>
            <a:r>
              <a:rPr sz="2400" b="1" spc="-65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KROZ</a:t>
            </a:r>
            <a:r>
              <a:rPr sz="2400" b="1" spc="-3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EKOSISTEM.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latin typeface="Arial"/>
                <a:cs typeface="Arial"/>
              </a:rPr>
              <a:t>SUNČEVA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ENERGIJA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SE VEZUJE 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PROCESOM 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FOTOSINTEZE </a:t>
            </a:r>
            <a:r>
              <a:rPr sz="2400" b="1" dirty="0">
                <a:latin typeface="Arial"/>
                <a:cs typeface="Arial"/>
              </a:rPr>
              <a:t>A 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OSLOBAĐA TOKOM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PROCESA </a:t>
            </a:r>
            <a:r>
              <a:rPr sz="2400" b="1" spc="-5" dirty="0">
                <a:latin typeface="Arial"/>
                <a:cs typeface="Arial"/>
              </a:rPr>
              <a:t>DISANJA </a:t>
            </a:r>
            <a:r>
              <a:rPr sz="2400" b="1" dirty="0">
                <a:latin typeface="Arial"/>
                <a:cs typeface="Arial"/>
              </a:rPr>
              <a:t>I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KORISTI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ZA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ŽIVOTNE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PROCESE PRI </a:t>
            </a:r>
            <a:r>
              <a:rPr sz="2400" b="1" spc="-5" dirty="0">
                <a:latin typeface="Arial"/>
                <a:cs typeface="Arial"/>
              </a:rPr>
              <a:t>ČEMU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SE </a:t>
            </a:r>
            <a:r>
              <a:rPr sz="2400" b="1" spc="-5" dirty="0">
                <a:latin typeface="Arial"/>
                <a:cs typeface="Arial"/>
              </a:rPr>
              <a:t>DIO OSLOBAĐA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KAO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TOPLOTA.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0029" y="2390139"/>
            <a:ext cx="2696210" cy="294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3514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bs-Latn-BA" sz="1800" spc="-5" dirty="0" smtClean="0"/>
              <a:t>BIOLOŠKI PRODUKTIVITET</a:t>
            </a:r>
            <a:endParaRPr sz="1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33600" y="1143000"/>
            <a:ext cx="2057400" cy="990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222477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BRUTO</a:t>
            </a:r>
            <a:endParaRPr lang="hr-HR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29200" y="1169894"/>
            <a:ext cx="1828800" cy="9637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2209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NETO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145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659" rIns="0" bIns="0" rtlCol="0">
            <a:spAutoFit/>
          </a:bodyPr>
          <a:lstStyle/>
          <a:p>
            <a:pPr marL="1986914" marR="5080" indent="-118237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PRIRODNI</a:t>
            </a:r>
            <a:r>
              <a:rPr sz="3600" spc="-45" dirty="0"/>
              <a:t> </a:t>
            </a:r>
            <a:r>
              <a:rPr sz="3600" dirty="0"/>
              <a:t>I</a:t>
            </a:r>
            <a:r>
              <a:rPr sz="3600" spc="-45" dirty="0"/>
              <a:t> </a:t>
            </a:r>
            <a:r>
              <a:rPr sz="3600" spc="-10" dirty="0"/>
              <a:t>VJEŠTAČKI </a:t>
            </a:r>
            <a:r>
              <a:rPr sz="3600" u="none" spc="-985" dirty="0"/>
              <a:t> </a:t>
            </a:r>
            <a:r>
              <a:rPr sz="3600" spc="-10" dirty="0"/>
              <a:t>EKOSISTEMI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669" y="162052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19849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A40020"/>
                </a:solidFill>
                <a:latin typeface="Arial"/>
                <a:cs typeface="Arial"/>
              </a:rPr>
              <a:t>EKOSISTEMI </a:t>
            </a:r>
            <a:r>
              <a:rPr sz="2000" b="1" spc="5" dirty="0">
                <a:solidFill>
                  <a:srgbClr val="A40020"/>
                </a:solidFill>
                <a:latin typeface="Arial"/>
                <a:cs typeface="Arial"/>
              </a:rPr>
              <a:t>MOGU </a:t>
            </a:r>
            <a:r>
              <a:rPr sz="2000" b="1" spc="-5" dirty="0">
                <a:solidFill>
                  <a:srgbClr val="A40020"/>
                </a:solidFill>
                <a:latin typeface="Arial"/>
                <a:cs typeface="Arial"/>
              </a:rPr>
              <a:t>BITI </a:t>
            </a:r>
            <a:r>
              <a:rPr sz="2000" b="1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A40020"/>
                </a:solidFill>
                <a:latin typeface="Arial"/>
                <a:cs typeface="Arial"/>
              </a:rPr>
              <a:t>PRIRODNI </a:t>
            </a:r>
            <a:r>
              <a:rPr sz="2000" b="1" dirty="0">
                <a:solidFill>
                  <a:srgbClr val="A40020"/>
                </a:solidFill>
                <a:latin typeface="Arial"/>
                <a:cs typeface="Arial"/>
              </a:rPr>
              <a:t>(ŠUMA, </a:t>
            </a:r>
            <a:r>
              <a:rPr sz="2000" b="1" spc="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A40020"/>
                </a:solidFill>
                <a:latin typeface="Arial"/>
                <a:cs typeface="Arial"/>
              </a:rPr>
              <a:t>JEZERO...) ILI VJEŠTAČKI </a:t>
            </a:r>
            <a:r>
              <a:rPr sz="2000" b="1" spc="-55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A40020"/>
                </a:solidFill>
                <a:latin typeface="Arial"/>
                <a:cs typeface="Arial"/>
              </a:rPr>
              <a:t>(VOĆNJAK,</a:t>
            </a:r>
            <a:r>
              <a:rPr sz="2000" b="1" spc="-5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A40020"/>
                </a:solidFill>
                <a:latin typeface="Arial"/>
                <a:cs typeface="Arial"/>
              </a:rPr>
              <a:t>VINOGRAD...)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82309" y="1672589"/>
            <a:ext cx="1695449" cy="203835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8539" y="3938270"/>
            <a:ext cx="2914650" cy="218694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5600" y="4149090"/>
            <a:ext cx="2542540" cy="19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139950" marR="5080" indent="-15938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VJEŠTAČKI (ANTROPOGENI) </a:t>
            </a:r>
            <a:r>
              <a:rPr u="none" spc="-880" dirty="0"/>
              <a:t> </a:t>
            </a:r>
            <a:r>
              <a:rPr spc="-5" dirty="0"/>
              <a:t>EKOSISTEMI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769" y="1483360"/>
            <a:ext cx="3120389" cy="23241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48579" y="1557019"/>
            <a:ext cx="2923539" cy="22199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8630" y="3859529"/>
            <a:ext cx="3891279" cy="255651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76190" y="3859529"/>
            <a:ext cx="3333750" cy="2562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489" y="497840"/>
            <a:ext cx="66319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ODNOSI</a:t>
            </a:r>
            <a:r>
              <a:rPr sz="4400" spc="-40" dirty="0"/>
              <a:t> </a:t>
            </a:r>
            <a:r>
              <a:rPr sz="4400" dirty="0"/>
              <a:t>U</a:t>
            </a:r>
            <a:r>
              <a:rPr sz="4400" spc="-20" dirty="0"/>
              <a:t> </a:t>
            </a:r>
            <a:r>
              <a:rPr sz="4400" spc="-10" dirty="0"/>
              <a:t>EKOSISTEMU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39217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A40020"/>
                </a:solidFill>
                <a:latin typeface="Arial"/>
                <a:cs typeface="Arial"/>
              </a:rPr>
              <a:t>U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EKOSISTEMU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POSTOJE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TRI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TIPA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 ODNOSA:</a:t>
            </a:r>
            <a:r>
              <a:rPr sz="2400" b="1" spc="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AKCIJE, </a:t>
            </a:r>
            <a:r>
              <a:rPr sz="2400" b="1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REAKCIJE</a:t>
            </a:r>
            <a:r>
              <a:rPr sz="2400" b="1" spc="-5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A40020"/>
                </a:solidFill>
                <a:latin typeface="Arial"/>
                <a:cs typeface="Arial"/>
              </a:rPr>
              <a:t>I</a:t>
            </a:r>
            <a:r>
              <a:rPr sz="2400" b="1" spc="-4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KOAKCIJE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0379" y="1699260"/>
            <a:ext cx="2381250" cy="3553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1100" y="558800"/>
            <a:ext cx="1701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A</a:t>
            </a:r>
            <a:r>
              <a:rPr sz="3600" spc="5" dirty="0"/>
              <a:t>K</a:t>
            </a:r>
            <a:r>
              <a:rPr sz="3600" spc="-5" dirty="0"/>
              <a:t>CIJE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4074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AKCIJE SU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UTICAJI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NEŽIVE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PRIRODE NA </a:t>
            </a:r>
            <a:r>
              <a:rPr sz="2400" b="1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ČLANOVE</a:t>
            </a:r>
            <a:r>
              <a:rPr sz="2400" b="1" spc="-9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BIOCENOZE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769" y="2781300"/>
            <a:ext cx="6658609" cy="3056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3600" y="558800"/>
            <a:ext cx="2336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RE</a:t>
            </a:r>
            <a:r>
              <a:rPr sz="3600" spc="-15" dirty="0"/>
              <a:t>A</a:t>
            </a:r>
            <a:r>
              <a:rPr sz="3600" spc="5" dirty="0"/>
              <a:t>K</a:t>
            </a:r>
            <a:r>
              <a:rPr sz="3600" spc="-5" dirty="0"/>
              <a:t>CIJE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3585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REAKCIJE SU UTICAJI </a:t>
            </a:r>
            <a:r>
              <a:rPr sz="2400" b="1" spc="-65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ŽIVIH</a:t>
            </a:r>
            <a:r>
              <a:rPr sz="2400" b="1" spc="-3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BIĆA</a:t>
            </a:r>
            <a:r>
              <a:rPr sz="2400" b="1" spc="-2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NA</a:t>
            </a:r>
            <a:r>
              <a:rPr sz="2400" b="1" spc="-2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NEŽIVU </a:t>
            </a:r>
            <a:r>
              <a:rPr sz="2400" b="1" spc="-65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PRIRODU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769" y="3789679"/>
            <a:ext cx="2381250" cy="14376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2679" y="1916429"/>
            <a:ext cx="3048000" cy="2047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8200" y="558800"/>
            <a:ext cx="2386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KO</a:t>
            </a:r>
            <a:r>
              <a:rPr sz="3600" spc="-15" dirty="0"/>
              <a:t>A</a:t>
            </a:r>
            <a:r>
              <a:rPr sz="3600" spc="5" dirty="0"/>
              <a:t>K</a:t>
            </a:r>
            <a:r>
              <a:rPr sz="3600" spc="-5" dirty="0"/>
              <a:t>CIJE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1711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KOAKCIJE SU </a:t>
            </a:r>
            <a:r>
              <a:rPr sz="2400" b="1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MEĐUSOBNI</a:t>
            </a:r>
            <a:r>
              <a:rPr sz="2400" b="1" spc="-8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ODNOSI </a:t>
            </a:r>
            <a:r>
              <a:rPr sz="2400" b="1" spc="-65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ŽIVIH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BIĆA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9700" y="1557019"/>
            <a:ext cx="3731259" cy="463677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0869" y="3453129"/>
            <a:ext cx="4392930" cy="2668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143000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8945" marR="5080" indent="-1379220">
              <a:lnSpc>
                <a:spcPct val="100000"/>
              </a:lnSpc>
              <a:spcBef>
                <a:spcPts val="100"/>
              </a:spcBef>
            </a:pPr>
            <a:r>
              <a:rPr sz="4000" spc="-15" dirty="0"/>
              <a:t>MATERIJA</a:t>
            </a:r>
            <a:r>
              <a:rPr sz="4000" spc="-45" dirty="0"/>
              <a:t> </a:t>
            </a:r>
            <a:r>
              <a:rPr sz="4000" dirty="0"/>
              <a:t>I</a:t>
            </a:r>
            <a:r>
              <a:rPr sz="4000" spc="-15" dirty="0"/>
              <a:t> </a:t>
            </a:r>
            <a:r>
              <a:rPr sz="4000" spc="-10" dirty="0"/>
              <a:t>ENERGIJA</a:t>
            </a:r>
            <a:r>
              <a:rPr sz="4000" spc="-45" dirty="0"/>
              <a:t> </a:t>
            </a:r>
            <a:r>
              <a:rPr sz="4000" dirty="0"/>
              <a:t>U </a:t>
            </a:r>
            <a:r>
              <a:rPr sz="4000" u="none" spc="-1100" dirty="0"/>
              <a:t> </a:t>
            </a:r>
            <a:r>
              <a:rPr sz="4000" spc="-15" dirty="0"/>
              <a:t>EKOSISTEMU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4669" y="16179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A40020"/>
                </a:solidFill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3528695" cy="375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941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MATERIJA </a:t>
            </a:r>
            <a:r>
              <a:rPr sz="2400" b="1" dirty="0">
                <a:solidFill>
                  <a:srgbClr val="A40020"/>
                </a:solidFill>
                <a:latin typeface="Arial"/>
                <a:cs typeface="Arial"/>
              </a:rPr>
              <a:t>U </a:t>
            </a:r>
            <a:r>
              <a:rPr sz="2400" b="1" spc="5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A40020"/>
                </a:solidFill>
                <a:latin typeface="Arial"/>
                <a:cs typeface="Arial"/>
              </a:rPr>
              <a:t>EKOSISTEMU</a:t>
            </a:r>
            <a:r>
              <a:rPr sz="2400" b="1" spc="-60" dirty="0">
                <a:solidFill>
                  <a:srgbClr val="A400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A40020"/>
                </a:solidFill>
                <a:latin typeface="Arial"/>
                <a:cs typeface="Arial"/>
              </a:rPr>
              <a:t>KRUŽI.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Arial"/>
                <a:cs typeface="Arial"/>
              </a:rPr>
              <a:t>ONA SE </a:t>
            </a:r>
            <a:r>
              <a:rPr sz="2400" b="1" spc="-10" dirty="0">
                <a:latin typeface="Arial"/>
                <a:cs typeface="Arial"/>
              </a:rPr>
              <a:t>PRETVARA </a:t>
            </a:r>
            <a:r>
              <a:rPr sz="2400" b="1" dirty="0">
                <a:latin typeface="Arial"/>
                <a:cs typeface="Arial"/>
              </a:rPr>
              <a:t>IZ 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NEORGANSKOG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OBLIKA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ORGANSKI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RAZLAGANJEM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UGINULIH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ORGANIZAMA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PONOVO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 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NEORGANSKI OBLIK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•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5350" y="1938020"/>
            <a:ext cx="4238625" cy="2867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148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MT</vt:lpstr>
      <vt:lpstr>Calibri</vt:lpstr>
      <vt:lpstr>Office Theme</vt:lpstr>
      <vt:lpstr>BIOTOP I BIOCENOZA ČINE  EKOSISTEM</vt:lpstr>
      <vt:lpstr>PRIRODNI I VJEŠTAČKI  EKOSISTEMI</vt:lpstr>
      <vt:lpstr>VJEŠTAČKI (ANTROPOGENI)  EKOSISTEMI</vt:lpstr>
      <vt:lpstr>ODNOSI U EKOSISTEMU</vt:lpstr>
      <vt:lpstr>AKCIJE</vt:lpstr>
      <vt:lpstr>REAKCIJE</vt:lpstr>
      <vt:lpstr>KOAKCIJE</vt:lpstr>
      <vt:lpstr>PowerPoint Presentation</vt:lpstr>
      <vt:lpstr>MATERIJA I ENERGIJA U  EKOSISTEMU</vt:lpstr>
      <vt:lpstr>PowerPoint Presentation</vt:lpstr>
      <vt:lpstr>ENERGIJA U EKOSISTEMU</vt:lpstr>
      <vt:lpstr>BIOLOŠKI PRODUKTIVITET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BIOTOP I BIOCENOZA ČINE  EKOSISTEM</dc:title>
  <dc:creator>Ključanin Muhamed</dc:creator>
  <cp:lastModifiedBy>Microsoft account</cp:lastModifiedBy>
  <cp:revision>1</cp:revision>
  <dcterms:created xsi:type="dcterms:W3CDTF">2022-10-09T20:34:59Z</dcterms:created>
  <dcterms:modified xsi:type="dcterms:W3CDTF">2022-10-09T20:43:00Z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2022-10-09T00:00:00Z</vt:filetime>
  </property>
</Properties>
</file>