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9144000" cy="6858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570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 u="heavy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 u="heavy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 u="heavy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78560" y="223520"/>
            <a:ext cx="6786879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 u="heavy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02460" marR="5080" indent="-1889760">
              <a:lnSpc>
                <a:spcPct val="100000"/>
              </a:lnSpc>
              <a:spcBef>
                <a:spcPts val="100"/>
              </a:spcBef>
            </a:pPr>
            <a:r>
              <a:rPr sz="4000" u="heavy" spc="-10" dirty="0">
                <a:solidFill>
                  <a:srgbClr val="A40020"/>
                </a:solidFill>
                <a:uFill>
                  <a:solidFill>
                    <a:srgbClr val="A40020"/>
                  </a:solidFill>
                </a:uFill>
              </a:rPr>
              <a:t>BIOTOP</a:t>
            </a:r>
            <a:r>
              <a:rPr sz="4000" u="heavy" spc="-30" dirty="0">
                <a:solidFill>
                  <a:srgbClr val="A40020"/>
                </a:solidFill>
                <a:uFill>
                  <a:solidFill>
                    <a:srgbClr val="A40020"/>
                  </a:solidFill>
                </a:uFill>
              </a:rPr>
              <a:t> </a:t>
            </a:r>
            <a:r>
              <a:rPr sz="4000" u="heavy" dirty="0">
                <a:solidFill>
                  <a:srgbClr val="A40020"/>
                </a:solidFill>
                <a:uFill>
                  <a:solidFill>
                    <a:srgbClr val="A40020"/>
                  </a:solidFill>
                </a:uFill>
              </a:rPr>
              <a:t>I</a:t>
            </a:r>
            <a:r>
              <a:rPr sz="4000" u="heavy" spc="-25" dirty="0">
                <a:solidFill>
                  <a:srgbClr val="A40020"/>
                </a:solidFill>
                <a:uFill>
                  <a:solidFill>
                    <a:srgbClr val="A40020"/>
                  </a:solidFill>
                </a:uFill>
              </a:rPr>
              <a:t> </a:t>
            </a:r>
            <a:r>
              <a:rPr sz="4000" u="heavy" spc="-10" dirty="0">
                <a:solidFill>
                  <a:srgbClr val="A40020"/>
                </a:solidFill>
                <a:uFill>
                  <a:solidFill>
                    <a:srgbClr val="A40020"/>
                  </a:solidFill>
                </a:uFill>
              </a:rPr>
              <a:t>BIOCENOZA</a:t>
            </a:r>
            <a:r>
              <a:rPr sz="4000" u="heavy" spc="-50" dirty="0">
                <a:solidFill>
                  <a:srgbClr val="A40020"/>
                </a:solidFill>
                <a:uFill>
                  <a:solidFill>
                    <a:srgbClr val="A40020"/>
                  </a:solidFill>
                </a:uFill>
              </a:rPr>
              <a:t> </a:t>
            </a:r>
            <a:r>
              <a:rPr sz="4000" u="heavy" spc="-5" dirty="0">
                <a:solidFill>
                  <a:srgbClr val="A40020"/>
                </a:solidFill>
                <a:uFill>
                  <a:solidFill>
                    <a:srgbClr val="A40020"/>
                  </a:solidFill>
                </a:uFill>
              </a:rPr>
              <a:t>ČINE </a:t>
            </a:r>
            <a:r>
              <a:rPr sz="4000" u="none" spc="-1100" dirty="0">
                <a:solidFill>
                  <a:srgbClr val="A40020"/>
                </a:solidFill>
              </a:rPr>
              <a:t> </a:t>
            </a:r>
            <a:r>
              <a:rPr sz="4000" u="heavy" spc="-10" dirty="0">
                <a:solidFill>
                  <a:srgbClr val="A40020"/>
                </a:solidFill>
                <a:uFill>
                  <a:solidFill>
                    <a:srgbClr val="A40020"/>
                  </a:solidFill>
                </a:uFill>
              </a:rPr>
              <a:t>EKOSISTEM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4669" y="161797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 MT"/>
                <a:cs typeface="Arial MT"/>
              </a:rPr>
              <a:t>•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7569" y="1634490"/>
            <a:ext cx="3389629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latin typeface="Arial"/>
                <a:cs typeface="Arial"/>
              </a:rPr>
              <a:t>EKOSISTEM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JE 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JEDINSTVO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BIOTOPA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 </a:t>
            </a:r>
            <a:r>
              <a:rPr sz="2400" b="1" spc="-65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BIOCENOZE</a:t>
            </a:r>
            <a:endParaRPr sz="240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1459" y="3213100"/>
            <a:ext cx="3371850" cy="261874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43120" y="2063242"/>
            <a:ext cx="4038600" cy="31564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90650" y="1296669"/>
            <a:ext cx="6362700" cy="4159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91310" y="558800"/>
            <a:ext cx="59563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ENERGIJA</a:t>
            </a:r>
            <a:r>
              <a:rPr sz="3600" spc="-55" dirty="0"/>
              <a:t> </a:t>
            </a:r>
            <a:r>
              <a:rPr sz="3600" dirty="0"/>
              <a:t>U</a:t>
            </a:r>
            <a:r>
              <a:rPr sz="3600" spc="-45" dirty="0"/>
              <a:t> </a:t>
            </a:r>
            <a:r>
              <a:rPr sz="3600" spc="-10" dirty="0"/>
              <a:t>EKOSISTEMU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34669" y="161797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A40020"/>
                </a:solidFill>
                <a:latin typeface="Arial MT"/>
                <a:cs typeface="Arial MT"/>
              </a:rPr>
              <a:t>•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7569" y="1634490"/>
            <a:ext cx="3770631" cy="41524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40335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A40020"/>
                </a:solidFill>
                <a:latin typeface="Arial"/>
                <a:cs typeface="Arial"/>
              </a:rPr>
              <a:t>ENERGIJA</a:t>
            </a:r>
            <a:r>
              <a:rPr sz="2400" b="1" spc="-95" dirty="0">
                <a:solidFill>
                  <a:srgbClr val="A4002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A40020"/>
                </a:solidFill>
                <a:latin typeface="Arial"/>
                <a:cs typeface="Arial"/>
              </a:rPr>
              <a:t>PROTIČE </a:t>
            </a:r>
            <a:r>
              <a:rPr sz="2400" b="1" spc="-655" dirty="0">
                <a:solidFill>
                  <a:srgbClr val="A4002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A40020"/>
                </a:solidFill>
                <a:latin typeface="Arial"/>
                <a:cs typeface="Arial"/>
              </a:rPr>
              <a:t>KROZ</a:t>
            </a:r>
            <a:r>
              <a:rPr sz="2400" b="1" spc="-30" dirty="0">
                <a:solidFill>
                  <a:srgbClr val="A40020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A40020"/>
                </a:solidFill>
                <a:latin typeface="Arial"/>
                <a:cs typeface="Arial"/>
              </a:rPr>
              <a:t>EKOSISTEM.</a:t>
            </a:r>
            <a:endParaRPr sz="24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sz="2400" b="1" spc="-10" dirty="0">
                <a:latin typeface="Arial"/>
                <a:cs typeface="Arial"/>
              </a:rPr>
              <a:t>SUNČEVA</a:t>
            </a:r>
            <a:r>
              <a:rPr sz="2400" b="1" spc="-7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ENERGIJA </a:t>
            </a:r>
            <a:r>
              <a:rPr sz="2400" b="1" spc="-65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SE VEZUJE 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PROCESOM 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FOTOSINTEZE </a:t>
            </a:r>
            <a:r>
              <a:rPr sz="2400" b="1" dirty="0">
                <a:latin typeface="Arial"/>
                <a:cs typeface="Arial"/>
              </a:rPr>
              <a:t>A 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OSLOBAĐA TOKOM 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PROCESA </a:t>
            </a:r>
            <a:r>
              <a:rPr sz="2400" b="1" spc="-5" dirty="0">
                <a:latin typeface="Arial"/>
                <a:cs typeface="Arial"/>
              </a:rPr>
              <a:t>DISANJA </a:t>
            </a:r>
            <a:r>
              <a:rPr sz="2400" b="1" dirty="0">
                <a:latin typeface="Arial"/>
                <a:cs typeface="Arial"/>
              </a:rPr>
              <a:t>I </a:t>
            </a:r>
            <a:r>
              <a:rPr sz="2400" b="1" spc="-65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KORISTI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ZA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ŽIVOTNE </a:t>
            </a:r>
            <a:r>
              <a:rPr sz="2400" b="1" spc="-65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PROCESE PRI </a:t>
            </a:r>
            <a:r>
              <a:rPr sz="2400" b="1" spc="-5" dirty="0">
                <a:latin typeface="Arial"/>
                <a:cs typeface="Arial"/>
              </a:rPr>
              <a:t>ČEMU </a:t>
            </a:r>
            <a:r>
              <a:rPr sz="2400" b="1" spc="-65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SE </a:t>
            </a:r>
            <a:r>
              <a:rPr sz="2400" b="1" spc="-5" dirty="0">
                <a:latin typeface="Arial"/>
                <a:cs typeface="Arial"/>
              </a:rPr>
              <a:t>DIO OSLOBAĐA 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KAO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TOPLOTA.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4669" y="242442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 MT"/>
                <a:cs typeface="Arial MT"/>
              </a:rPr>
              <a:t>•</a:t>
            </a:r>
            <a:endParaRPr sz="2400">
              <a:latin typeface="Arial MT"/>
              <a:cs typeface="Arial MT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20029" y="2390139"/>
            <a:ext cx="2696210" cy="29438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95600" y="762000"/>
            <a:ext cx="351409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bs-Latn-BA" sz="1800" spc="-5" dirty="0" smtClean="0"/>
              <a:t>BIOLOŠKI PRODUKTIVITET</a:t>
            </a:r>
            <a:endParaRPr sz="1800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133600" y="1143000"/>
            <a:ext cx="2057400" cy="9906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447800" y="2224777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s-Latn-BA" sz="2400" dirty="0" smtClean="0"/>
              <a:t>BRUTO</a:t>
            </a:r>
            <a:endParaRPr lang="hr-HR" sz="24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029200" y="1169894"/>
            <a:ext cx="1828800" cy="96370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400800" y="22098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s-Latn-BA" sz="2400" dirty="0" smtClean="0"/>
              <a:t>NETO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3114533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3659" rIns="0" bIns="0" rtlCol="0">
            <a:spAutoFit/>
          </a:bodyPr>
          <a:lstStyle/>
          <a:p>
            <a:pPr marL="1986914" marR="5080" indent="-118237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PRIRODNI</a:t>
            </a:r>
            <a:r>
              <a:rPr sz="3600" spc="-45" dirty="0"/>
              <a:t> </a:t>
            </a:r>
            <a:r>
              <a:rPr sz="3600" dirty="0"/>
              <a:t>I</a:t>
            </a:r>
            <a:r>
              <a:rPr sz="3600" spc="-45" dirty="0"/>
              <a:t> </a:t>
            </a:r>
            <a:r>
              <a:rPr sz="3600" spc="-10" dirty="0"/>
              <a:t>VJEŠTAČKI </a:t>
            </a:r>
            <a:r>
              <a:rPr sz="3600" u="none" spc="-985" dirty="0"/>
              <a:t> </a:t>
            </a:r>
            <a:r>
              <a:rPr sz="3600" spc="-10" dirty="0"/>
              <a:t>EKOSISTEMI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34669" y="1620520"/>
            <a:ext cx="11493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A40020"/>
                </a:solidFill>
                <a:latin typeface="Arial MT"/>
                <a:cs typeface="Arial MT"/>
              </a:rPr>
              <a:t>•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7569" y="1634490"/>
            <a:ext cx="3198495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solidFill>
                  <a:srgbClr val="A40020"/>
                </a:solidFill>
                <a:latin typeface="Arial"/>
                <a:cs typeface="Arial"/>
              </a:rPr>
              <a:t>EKOSISTEMI </a:t>
            </a:r>
            <a:r>
              <a:rPr sz="2000" b="1" spc="5" dirty="0">
                <a:solidFill>
                  <a:srgbClr val="A40020"/>
                </a:solidFill>
                <a:latin typeface="Arial"/>
                <a:cs typeface="Arial"/>
              </a:rPr>
              <a:t>MOGU </a:t>
            </a:r>
            <a:r>
              <a:rPr sz="2000" b="1" spc="-5" dirty="0">
                <a:solidFill>
                  <a:srgbClr val="A40020"/>
                </a:solidFill>
                <a:latin typeface="Arial"/>
                <a:cs typeface="Arial"/>
              </a:rPr>
              <a:t>BITI </a:t>
            </a:r>
            <a:r>
              <a:rPr sz="2000" b="1" dirty="0">
                <a:solidFill>
                  <a:srgbClr val="A40020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A40020"/>
                </a:solidFill>
                <a:latin typeface="Arial"/>
                <a:cs typeface="Arial"/>
              </a:rPr>
              <a:t>PRIRODNI </a:t>
            </a:r>
            <a:r>
              <a:rPr sz="2000" b="1" dirty="0">
                <a:solidFill>
                  <a:srgbClr val="A40020"/>
                </a:solidFill>
                <a:latin typeface="Arial"/>
                <a:cs typeface="Arial"/>
              </a:rPr>
              <a:t>(ŠUMA, </a:t>
            </a:r>
            <a:r>
              <a:rPr sz="2000" b="1" spc="5" dirty="0">
                <a:solidFill>
                  <a:srgbClr val="A40020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A40020"/>
                </a:solidFill>
                <a:latin typeface="Arial"/>
                <a:cs typeface="Arial"/>
              </a:rPr>
              <a:t>JEZERO...) ILI VJEŠTAČKI </a:t>
            </a:r>
            <a:r>
              <a:rPr sz="2000" b="1" spc="-550" dirty="0">
                <a:solidFill>
                  <a:srgbClr val="A40020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A40020"/>
                </a:solidFill>
                <a:latin typeface="Arial"/>
                <a:cs typeface="Arial"/>
              </a:rPr>
              <a:t>(VOĆNJAK,</a:t>
            </a:r>
            <a:r>
              <a:rPr sz="2000" b="1" spc="-50" dirty="0">
                <a:solidFill>
                  <a:srgbClr val="A40020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A40020"/>
                </a:solidFill>
                <a:latin typeface="Arial"/>
                <a:cs typeface="Arial"/>
              </a:rPr>
              <a:t>VINOGRAD...)</a:t>
            </a:r>
            <a:endParaRPr sz="200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82309" y="1672589"/>
            <a:ext cx="1695449" cy="203835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18539" y="3938270"/>
            <a:ext cx="2914650" cy="2186940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435600" y="4149090"/>
            <a:ext cx="2542540" cy="19088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4620" rIns="0" bIns="0" rtlCol="0">
            <a:spAutoFit/>
          </a:bodyPr>
          <a:lstStyle/>
          <a:p>
            <a:pPr marL="2139950" marR="5080" indent="-159385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VJEŠTAČKI (ANTROPOGENI) </a:t>
            </a:r>
            <a:r>
              <a:rPr u="none" spc="-880" dirty="0"/>
              <a:t> </a:t>
            </a:r>
            <a:r>
              <a:rPr spc="-5" dirty="0"/>
              <a:t>EKOSISTEMI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6769" y="1483360"/>
            <a:ext cx="3120389" cy="232410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148579" y="1557019"/>
            <a:ext cx="2923539" cy="221996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68630" y="3859529"/>
            <a:ext cx="3891279" cy="255651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76190" y="3859529"/>
            <a:ext cx="3333750" cy="25628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53489" y="497840"/>
            <a:ext cx="663194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ODNOSI</a:t>
            </a:r>
            <a:r>
              <a:rPr sz="4400" spc="-40" dirty="0"/>
              <a:t> </a:t>
            </a:r>
            <a:r>
              <a:rPr sz="4400" dirty="0"/>
              <a:t>U</a:t>
            </a:r>
            <a:r>
              <a:rPr sz="4400" spc="-20" dirty="0"/>
              <a:t> </a:t>
            </a:r>
            <a:r>
              <a:rPr sz="4400" spc="-10" dirty="0"/>
              <a:t>EKOSISTEMU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4669" y="161797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A40020"/>
                </a:solidFill>
                <a:latin typeface="Arial MT"/>
                <a:cs typeface="Arial MT"/>
              </a:rPr>
              <a:t>•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7569" y="1634490"/>
            <a:ext cx="3392170" cy="1488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A40020"/>
                </a:solidFill>
                <a:latin typeface="Arial"/>
                <a:cs typeface="Arial"/>
              </a:rPr>
              <a:t>U </a:t>
            </a:r>
            <a:r>
              <a:rPr sz="2400" b="1" spc="-10" dirty="0">
                <a:solidFill>
                  <a:srgbClr val="A40020"/>
                </a:solidFill>
                <a:latin typeface="Arial"/>
                <a:cs typeface="Arial"/>
              </a:rPr>
              <a:t>EKOSISTEMU </a:t>
            </a:r>
            <a:r>
              <a:rPr sz="2400" b="1" spc="-5" dirty="0">
                <a:solidFill>
                  <a:srgbClr val="A40020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A40020"/>
                </a:solidFill>
                <a:latin typeface="Arial"/>
                <a:cs typeface="Arial"/>
              </a:rPr>
              <a:t>POSTOJE </a:t>
            </a:r>
            <a:r>
              <a:rPr sz="2400" b="1" spc="-5" dirty="0">
                <a:solidFill>
                  <a:srgbClr val="A40020"/>
                </a:solidFill>
                <a:latin typeface="Arial"/>
                <a:cs typeface="Arial"/>
              </a:rPr>
              <a:t>TRI </a:t>
            </a:r>
            <a:r>
              <a:rPr sz="2400" b="1" spc="-10" dirty="0">
                <a:solidFill>
                  <a:srgbClr val="A40020"/>
                </a:solidFill>
                <a:latin typeface="Arial"/>
                <a:cs typeface="Arial"/>
              </a:rPr>
              <a:t>TIPA </a:t>
            </a:r>
            <a:r>
              <a:rPr sz="2400" b="1" spc="-5" dirty="0">
                <a:solidFill>
                  <a:srgbClr val="A40020"/>
                </a:solidFill>
                <a:latin typeface="Arial"/>
                <a:cs typeface="Arial"/>
              </a:rPr>
              <a:t> ODNOSA:</a:t>
            </a:r>
            <a:r>
              <a:rPr sz="2400" b="1" spc="5" dirty="0">
                <a:solidFill>
                  <a:srgbClr val="A4002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A40020"/>
                </a:solidFill>
                <a:latin typeface="Arial"/>
                <a:cs typeface="Arial"/>
              </a:rPr>
              <a:t>AKCIJE, </a:t>
            </a:r>
            <a:r>
              <a:rPr sz="2400" b="1" dirty="0">
                <a:solidFill>
                  <a:srgbClr val="A4002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A40020"/>
                </a:solidFill>
                <a:latin typeface="Arial"/>
                <a:cs typeface="Arial"/>
              </a:rPr>
              <a:t>REAKCIJE</a:t>
            </a:r>
            <a:r>
              <a:rPr sz="2400" b="1" spc="-50" dirty="0">
                <a:solidFill>
                  <a:srgbClr val="A4002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A40020"/>
                </a:solidFill>
                <a:latin typeface="Arial"/>
                <a:cs typeface="Arial"/>
              </a:rPr>
              <a:t>I</a:t>
            </a:r>
            <a:r>
              <a:rPr sz="2400" b="1" spc="-40" dirty="0">
                <a:solidFill>
                  <a:srgbClr val="A4002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A40020"/>
                </a:solidFill>
                <a:latin typeface="Arial"/>
                <a:cs typeface="Arial"/>
              </a:rPr>
              <a:t>KOAKCIJE</a:t>
            </a:r>
            <a:endParaRPr sz="240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80379" y="1699260"/>
            <a:ext cx="2381250" cy="35534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21100" y="558800"/>
            <a:ext cx="17018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5" dirty="0"/>
              <a:t>A</a:t>
            </a:r>
            <a:r>
              <a:rPr sz="3600" spc="5" dirty="0"/>
              <a:t>K</a:t>
            </a:r>
            <a:r>
              <a:rPr sz="3600" spc="-5" dirty="0"/>
              <a:t>CIJE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34669" y="161797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A40020"/>
                </a:solidFill>
                <a:latin typeface="Arial MT"/>
                <a:cs typeface="Arial MT"/>
              </a:rPr>
              <a:t>•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7569" y="1634490"/>
            <a:ext cx="340741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A40020"/>
                </a:solidFill>
                <a:latin typeface="Arial"/>
                <a:cs typeface="Arial"/>
              </a:rPr>
              <a:t>AKCIJE SU </a:t>
            </a:r>
            <a:r>
              <a:rPr sz="2400" b="1" spc="-10" dirty="0">
                <a:solidFill>
                  <a:srgbClr val="A40020"/>
                </a:solidFill>
                <a:latin typeface="Arial"/>
                <a:cs typeface="Arial"/>
              </a:rPr>
              <a:t>UTICAJI </a:t>
            </a:r>
            <a:r>
              <a:rPr sz="2400" b="1" spc="-5" dirty="0">
                <a:solidFill>
                  <a:srgbClr val="A40020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A40020"/>
                </a:solidFill>
                <a:latin typeface="Arial"/>
                <a:cs typeface="Arial"/>
              </a:rPr>
              <a:t>NEŽIVE </a:t>
            </a:r>
            <a:r>
              <a:rPr sz="2400" b="1" spc="-5" dirty="0">
                <a:solidFill>
                  <a:srgbClr val="A40020"/>
                </a:solidFill>
                <a:latin typeface="Arial"/>
                <a:cs typeface="Arial"/>
              </a:rPr>
              <a:t>PRIRODE NA </a:t>
            </a:r>
            <a:r>
              <a:rPr sz="2400" b="1" dirty="0">
                <a:solidFill>
                  <a:srgbClr val="A4002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A40020"/>
                </a:solidFill>
                <a:latin typeface="Arial"/>
                <a:cs typeface="Arial"/>
              </a:rPr>
              <a:t>ČLANOVE</a:t>
            </a:r>
            <a:r>
              <a:rPr sz="2400" b="1" spc="-90" dirty="0">
                <a:solidFill>
                  <a:srgbClr val="A4002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A40020"/>
                </a:solidFill>
                <a:latin typeface="Arial"/>
                <a:cs typeface="Arial"/>
              </a:rPr>
              <a:t>BIOCENOZE</a:t>
            </a:r>
            <a:endParaRPr sz="240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6769" y="2781300"/>
            <a:ext cx="6658609" cy="30568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03600" y="558800"/>
            <a:ext cx="23368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RE</a:t>
            </a:r>
            <a:r>
              <a:rPr sz="3600" spc="-15" dirty="0"/>
              <a:t>A</a:t>
            </a:r>
            <a:r>
              <a:rPr sz="3600" spc="5" dirty="0"/>
              <a:t>K</a:t>
            </a:r>
            <a:r>
              <a:rPr sz="3600" spc="-5" dirty="0"/>
              <a:t>CIJE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34669" y="161797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A40020"/>
                </a:solidFill>
                <a:latin typeface="Arial MT"/>
                <a:cs typeface="Arial MT"/>
              </a:rPr>
              <a:t>•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7569" y="1634490"/>
            <a:ext cx="335851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A40020"/>
                </a:solidFill>
                <a:latin typeface="Arial"/>
                <a:cs typeface="Arial"/>
              </a:rPr>
              <a:t>REAKCIJE SU UTICAJI </a:t>
            </a:r>
            <a:r>
              <a:rPr sz="2400" b="1" spc="-655" dirty="0">
                <a:solidFill>
                  <a:srgbClr val="A4002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A40020"/>
                </a:solidFill>
                <a:latin typeface="Arial"/>
                <a:cs typeface="Arial"/>
              </a:rPr>
              <a:t>ŽIVIH</a:t>
            </a:r>
            <a:r>
              <a:rPr sz="2400" b="1" spc="-30" dirty="0">
                <a:solidFill>
                  <a:srgbClr val="A4002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A40020"/>
                </a:solidFill>
                <a:latin typeface="Arial"/>
                <a:cs typeface="Arial"/>
              </a:rPr>
              <a:t>BIĆA</a:t>
            </a:r>
            <a:r>
              <a:rPr sz="2400" b="1" spc="-25" dirty="0">
                <a:solidFill>
                  <a:srgbClr val="A4002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A40020"/>
                </a:solidFill>
                <a:latin typeface="Arial"/>
                <a:cs typeface="Arial"/>
              </a:rPr>
              <a:t>NA</a:t>
            </a:r>
            <a:r>
              <a:rPr sz="2400" b="1" spc="-25" dirty="0">
                <a:solidFill>
                  <a:srgbClr val="A4002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A40020"/>
                </a:solidFill>
                <a:latin typeface="Arial"/>
                <a:cs typeface="Arial"/>
              </a:rPr>
              <a:t>NEŽIVU </a:t>
            </a:r>
            <a:r>
              <a:rPr sz="2400" b="1" spc="-655" dirty="0">
                <a:solidFill>
                  <a:srgbClr val="A4002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A40020"/>
                </a:solidFill>
                <a:latin typeface="Arial"/>
                <a:cs typeface="Arial"/>
              </a:rPr>
              <a:t>PRIRODU</a:t>
            </a:r>
            <a:endParaRPr sz="240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6769" y="3789679"/>
            <a:ext cx="2381250" cy="143764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932679" y="1916429"/>
            <a:ext cx="3048000" cy="20472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78200" y="558800"/>
            <a:ext cx="23869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KO</a:t>
            </a:r>
            <a:r>
              <a:rPr sz="3600" spc="-15" dirty="0"/>
              <a:t>A</a:t>
            </a:r>
            <a:r>
              <a:rPr sz="3600" spc="5" dirty="0"/>
              <a:t>K</a:t>
            </a:r>
            <a:r>
              <a:rPr sz="3600" spc="-5" dirty="0"/>
              <a:t>CIJE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34669" y="161797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A40020"/>
                </a:solidFill>
                <a:latin typeface="Arial MT"/>
                <a:cs typeface="Arial MT"/>
              </a:rPr>
              <a:t>•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7569" y="1634490"/>
            <a:ext cx="317119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A40020"/>
                </a:solidFill>
                <a:latin typeface="Arial"/>
                <a:cs typeface="Arial"/>
              </a:rPr>
              <a:t>KOAKCIJE SU </a:t>
            </a:r>
            <a:r>
              <a:rPr sz="2400" b="1" dirty="0">
                <a:solidFill>
                  <a:srgbClr val="A4002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A40020"/>
                </a:solidFill>
                <a:latin typeface="Arial"/>
                <a:cs typeface="Arial"/>
              </a:rPr>
              <a:t>MEĐUSOBNI</a:t>
            </a:r>
            <a:r>
              <a:rPr sz="2400" b="1" spc="-80" dirty="0">
                <a:solidFill>
                  <a:srgbClr val="A4002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A40020"/>
                </a:solidFill>
                <a:latin typeface="Arial"/>
                <a:cs typeface="Arial"/>
              </a:rPr>
              <a:t>ODNOSI </a:t>
            </a:r>
            <a:r>
              <a:rPr sz="2400" b="1" spc="-650" dirty="0">
                <a:solidFill>
                  <a:srgbClr val="A4002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A40020"/>
                </a:solidFill>
                <a:latin typeface="Arial"/>
                <a:cs typeface="Arial"/>
              </a:rPr>
              <a:t>ŽIVIH</a:t>
            </a:r>
            <a:r>
              <a:rPr sz="2400" b="1" spc="-10" dirty="0">
                <a:solidFill>
                  <a:srgbClr val="A4002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A40020"/>
                </a:solidFill>
                <a:latin typeface="Arial"/>
                <a:cs typeface="Arial"/>
              </a:rPr>
              <a:t>BIĆA</a:t>
            </a:r>
            <a:endParaRPr sz="240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19700" y="1557019"/>
            <a:ext cx="3731259" cy="463677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10869" y="3453129"/>
            <a:ext cx="4392930" cy="26682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43000" y="1143000"/>
            <a:ext cx="6858000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18945" marR="5080" indent="-1379220">
              <a:lnSpc>
                <a:spcPct val="100000"/>
              </a:lnSpc>
              <a:spcBef>
                <a:spcPts val="100"/>
              </a:spcBef>
            </a:pPr>
            <a:r>
              <a:rPr sz="4000" spc="-15" dirty="0"/>
              <a:t>MATERIJA</a:t>
            </a:r>
            <a:r>
              <a:rPr sz="4000" spc="-45" dirty="0"/>
              <a:t> </a:t>
            </a:r>
            <a:r>
              <a:rPr sz="4000" dirty="0"/>
              <a:t>I</a:t>
            </a:r>
            <a:r>
              <a:rPr sz="4000" spc="-15" dirty="0"/>
              <a:t> </a:t>
            </a:r>
            <a:r>
              <a:rPr sz="4000" spc="-10" dirty="0"/>
              <a:t>ENERGIJA</a:t>
            </a:r>
            <a:r>
              <a:rPr sz="4000" spc="-45" dirty="0"/>
              <a:t> </a:t>
            </a:r>
            <a:r>
              <a:rPr sz="4000" dirty="0"/>
              <a:t>U </a:t>
            </a:r>
            <a:r>
              <a:rPr sz="4000" u="none" spc="-1100" dirty="0"/>
              <a:t> </a:t>
            </a:r>
            <a:r>
              <a:rPr sz="4000" spc="-15" dirty="0"/>
              <a:t>EKOSISTEMU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534669" y="161797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A40020"/>
                </a:solidFill>
                <a:latin typeface="Arial MT"/>
                <a:cs typeface="Arial MT"/>
              </a:rPr>
              <a:t>•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7569" y="1634490"/>
            <a:ext cx="3528695" cy="3759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99415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A40020"/>
                </a:solidFill>
                <a:latin typeface="Arial"/>
                <a:cs typeface="Arial"/>
              </a:rPr>
              <a:t>MATERIJA </a:t>
            </a:r>
            <a:r>
              <a:rPr sz="2400" b="1" dirty="0">
                <a:solidFill>
                  <a:srgbClr val="A40020"/>
                </a:solidFill>
                <a:latin typeface="Arial"/>
                <a:cs typeface="Arial"/>
              </a:rPr>
              <a:t>U </a:t>
            </a:r>
            <a:r>
              <a:rPr sz="2400" b="1" spc="5" dirty="0">
                <a:solidFill>
                  <a:srgbClr val="A40020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A40020"/>
                </a:solidFill>
                <a:latin typeface="Arial"/>
                <a:cs typeface="Arial"/>
              </a:rPr>
              <a:t>EKOSISTEMU</a:t>
            </a:r>
            <a:r>
              <a:rPr sz="2400" b="1" spc="-60" dirty="0">
                <a:solidFill>
                  <a:srgbClr val="A4002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A40020"/>
                </a:solidFill>
                <a:latin typeface="Arial"/>
                <a:cs typeface="Arial"/>
              </a:rPr>
              <a:t>KRUŽI.</a:t>
            </a:r>
            <a:endParaRPr sz="24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sz="2400" b="1" spc="-5" dirty="0">
                <a:latin typeface="Arial"/>
                <a:cs typeface="Arial"/>
              </a:rPr>
              <a:t>ONA SE </a:t>
            </a:r>
            <a:r>
              <a:rPr sz="2400" b="1" spc="-10" dirty="0">
                <a:latin typeface="Arial"/>
                <a:cs typeface="Arial"/>
              </a:rPr>
              <a:t>PRETVARA </a:t>
            </a:r>
            <a:r>
              <a:rPr sz="2400" b="1" dirty="0">
                <a:latin typeface="Arial"/>
                <a:cs typeface="Arial"/>
              </a:rPr>
              <a:t>IZ 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NEORGANSKOG 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OBLIKA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U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ORGANSKI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 </a:t>
            </a:r>
            <a:r>
              <a:rPr sz="2400" b="1" spc="-65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RAZLAGANJEM 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UGINULIH 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ORGANIZAMA 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PONOVO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U 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NEORGANSKI OBLIK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4669" y="242442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 MT"/>
                <a:cs typeface="Arial MT"/>
              </a:rPr>
              <a:t>•</a:t>
            </a:r>
            <a:endParaRPr sz="2400">
              <a:latin typeface="Arial MT"/>
              <a:cs typeface="Arial MT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05350" y="1938020"/>
            <a:ext cx="4238625" cy="28670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148</Words>
  <Application>Microsoft Office PowerPoint</Application>
  <PresentationFormat>On-screen Show (4:3)</PresentationFormat>
  <Paragraphs>32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Arial MT</vt:lpstr>
      <vt:lpstr>Calibri</vt:lpstr>
      <vt:lpstr>Office Theme</vt:lpstr>
      <vt:lpstr>BIOTOP I BIOCENOZA ČINE  EKOSISTEM</vt:lpstr>
      <vt:lpstr>PRIRODNI I VJEŠTAČKI  EKOSISTEMI</vt:lpstr>
      <vt:lpstr>VJEŠTAČKI (ANTROPOGENI)  EKOSISTEMI</vt:lpstr>
      <vt:lpstr>ODNOSI U EKOSISTEMU</vt:lpstr>
      <vt:lpstr>AKCIJE</vt:lpstr>
      <vt:lpstr>REAKCIJE</vt:lpstr>
      <vt:lpstr>KOAKCIJE</vt:lpstr>
      <vt:lpstr>PowerPoint Presentation</vt:lpstr>
      <vt:lpstr>MATERIJA I ENERGIJA U  EKOSISTEMU</vt:lpstr>
      <vt:lpstr>PowerPoint Presentation</vt:lpstr>
      <vt:lpstr>ENERGIJA U EKOSISTEMU</vt:lpstr>
      <vt:lpstr>BIOLOŠKI PRODUKTIVITET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BIOTOP I BIOCENOZA ČINE  EKOSISTEM</dc:title>
  <dc:creator>Ključanin Muhamed</dc:creator>
  <cp:lastModifiedBy>Microsoft account</cp:lastModifiedBy>
  <cp:revision>1</cp:revision>
  <dcterms:created xsi:type="dcterms:W3CDTF">2022-10-09T20:34:59Z</dcterms:created>
  <dcterms:modified xsi:type="dcterms:W3CDTF">2022-10-09T20:43:00Z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2015-05-18T00:00:00Z</vt:filetime>
  </property>
  <property fmtid="{D5CDD505-2E9C-101B-9397-08002B2CF9AE}" pid="3" name="Creator">
    <vt:lpwstr>pdftk 1.44 - www.pdftk.com</vt:lpwstr>
  </property>
  <property fmtid="{D5CDD505-2E9C-101B-9397-08002B2CF9AE}" pid="4" name="LastSaved">
    <vt:filetime>2022-10-09T00:00:00Z</vt:filetime>
  </property>
</Properties>
</file>